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81" r:id="rId2"/>
    <p:sldId id="482" r:id="rId3"/>
    <p:sldId id="483" r:id="rId4"/>
    <p:sldId id="285" r:id="rId5"/>
    <p:sldId id="288" r:id="rId6"/>
    <p:sldId id="286" r:id="rId7"/>
    <p:sldId id="287" r:id="rId8"/>
    <p:sldId id="289" r:id="rId9"/>
    <p:sldId id="291" r:id="rId10"/>
    <p:sldId id="290" r:id="rId11"/>
    <p:sldId id="295" r:id="rId12"/>
    <p:sldId id="292" r:id="rId13"/>
    <p:sldId id="294" r:id="rId14"/>
    <p:sldId id="293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D083C5A-DC86-41F2-8E42-FD3609AC5A2D}">
          <p14:sldIdLst>
            <p14:sldId id="481"/>
            <p14:sldId id="482"/>
            <p14:sldId id="483"/>
            <p14:sldId id="285"/>
            <p14:sldId id="288"/>
            <p14:sldId id="286"/>
            <p14:sldId id="287"/>
            <p14:sldId id="289"/>
            <p14:sldId id="291"/>
            <p14:sldId id="290"/>
            <p14:sldId id="295"/>
            <p14:sldId id="292"/>
            <p14:sldId id="294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D3E23"/>
    <a:srgbClr val="F3CD2B"/>
    <a:srgbClr val="FCEE21"/>
    <a:srgbClr val="FFC000"/>
    <a:srgbClr val="FF9933"/>
    <a:srgbClr val="10A9E5"/>
    <a:srgbClr val="E4E4E4"/>
    <a:srgbClr val="36668E"/>
    <a:srgbClr val="FFD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90271" autoAdjust="0"/>
  </p:normalViewPr>
  <p:slideViewPr>
    <p:cSldViewPr snapToGrid="0">
      <p:cViewPr varScale="1">
        <p:scale>
          <a:sx n="79" d="100"/>
          <a:sy n="79" d="100"/>
        </p:scale>
        <p:origin x="594" y="57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157742" y="-1"/>
            <a:ext cx="1502615" cy="2604981"/>
            <a:chOff x="157742" y="-1"/>
            <a:chExt cx="1502615" cy="2604981"/>
          </a:xfrm>
        </p:grpSpPr>
        <p:sp>
          <p:nvSpPr>
            <p:cNvPr id="10" name="五邊形 9"/>
            <p:cNvSpPr/>
            <p:nvPr/>
          </p:nvSpPr>
          <p:spPr>
            <a:xfrm rot="5400000">
              <a:off x="29934" y="1371600"/>
              <a:ext cx="1705737" cy="761023"/>
            </a:xfrm>
            <a:prstGeom prst="homePlate">
              <a:avLst/>
            </a:prstGeom>
            <a:solidFill>
              <a:srgbClr val="4584B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五邊形 10"/>
            <p:cNvSpPr/>
            <p:nvPr/>
          </p:nvSpPr>
          <p:spPr>
            <a:xfrm rot="5400000">
              <a:off x="-97656" y="599947"/>
              <a:ext cx="1960919" cy="761023"/>
            </a:xfrm>
            <a:prstGeom prst="homePlate">
              <a:avLst/>
            </a:prstGeom>
            <a:solidFill>
              <a:srgbClr val="DFF0F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42" y="459060"/>
              <a:ext cx="1502615" cy="1022359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966" y="6341806"/>
            <a:ext cx="14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January 2021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00981-4EF6-4BDD-8B18-573A6B07487E}"/>
              </a:ext>
            </a:extLst>
          </p:cNvPr>
          <p:cNvSpPr/>
          <p:nvPr/>
        </p:nvSpPr>
        <p:spPr>
          <a:xfrm>
            <a:off x="1713496" y="491279"/>
            <a:ext cx="88101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Education 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課程主題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851811-801D-44B4-83B4-4EBFDD50434D}"/>
              </a:ext>
            </a:extLst>
          </p:cNvPr>
          <p:cNvSpPr txBox="1"/>
          <p:nvPr/>
        </p:nvSpPr>
        <p:spPr>
          <a:xfrm>
            <a:off x="3464509" y="5356921"/>
            <a:ext cx="5262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Copyright </a:t>
            </a:r>
            <a:r>
              <a:rPr lang="zh-TW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</a:t>
            </a:r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 2023 Richlink Technology Co., Ltd.</a:t>
            </a:r>
          </a:p>
          <a:p>
            <a:pPr algn="ctr"/>
            <a:r>
              <a:rPr lang="en-US" altLang="zh-TW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 All right reserved</a:t>
            </a:r>
          </a:p>
          <a:p>
            <a:pPr lvl="0" algn="ctr"/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著作權保障，請勿翻印</a:t>
            </a:r>
            <a:r>
              <a:rPr lang="en-US" altLang="zh-TW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。</a:t>
            </a:r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汯鉅科技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股份</a:t>
            </a:r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有限公司</a:t>
            </a:r>
            <a:endParaRPr lang="zh-HK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王漢宗中古印簡" panose="02000000000000000000" pitchFamily="2" charset="-120"/>
            </a:endParaRPr>
          </a:p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F8CAC0-B702-4654-A89B-E5F4F2C86ACA}"/>
              </a:ext>
            </a:extLst>
          </p:cNvPr>
          <p:cNvSpPr txBox="1"/>
          <p:nvPr/>
        </p:nvSpPr>
        <p:spPr>
          <a:xfrm>
            <a:off x="1625359" y="2924100"/>
            <a:ext cx="9405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 10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重力感測器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3534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849033" y="206478"/>
            <a:ext cx="2773432" cy="3038167"/>
            <a:chOff x="6626942" y="1268362"/>
            <a:chExt cx="3835316" cy="3735092"/>
          </a:xfrm>
        </p:grpSpPr>
        <p:grpSp>
          <p:nvGrpSpPr>
            <p:cNvPr id="3" name="群組 2"/>
            <p:cNvGrpSpPr/>
            <p:nvPr/>
          </p:nvGrpSpPr>
          <p:grpSpPr>
            <a:xfrm>
              <a:off x="6626942" y="1268362"/>
              <a:ext cx="2762865" cy="2517058"/>
              <a:chOff x="5850194" y="2153265"/>
              <a:chExt cx="2762865" cy="2517058"/>
            </a:xfrm>
            <a:scene3d>
              <a:camera prst="isometricTopUp"/>
              <a:lightRig rig="threePt" dir="t"/>
            </a:scene3d>
          </p:grpSpPr>
          <p:grpSp>
            <p:nvGrpSpPr>
              <p:cNvPr id="10" name="群組 9"/>
              <p:cNvGrpSpPr/>
              <p:nvPr/>
            </p:nvGrpSpPr>
            <p:grpSpPr>
              <a:xfrm>
                <a:off x="5850194" y="2153265"/>
                <a:ext cx="2762865" cy="2517058"/>
                <a:chOff x="5850194" y="2153265"/>
                <a:chExt cx="2762865" cy="251705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5850194" y="2153265"/>
                  <a:ext cx="2762865" cy="251705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 w="38100"/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圓角矩形 13"/>
                <p:cNvSpPr/>
                <p:nvPr/>
              </p:nvSpPr>
              <p:spPr>
                <a:xfrm>
                  <a:off x="6321120" y="3041365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圓角矩形 14"/>
                <p:cNvSpPr/>
                <p:nvPr/>
              </p:nvSpPr>
              <p:spPr>
                <a:xfrm>
                  <a:off x="7922572" y="3047634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圓角矩形 15"/>
                <p:cNvSpPr/>
                <p:nvPr/>
              </p:nvSpPr>
              <p:spPr>
                <a:xfrm>
                  <a:off x="6349318" y="3653550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圓角矩形 16"/>
                <p:cNvSpPr/>
                <p:nvPr/>
              </p:nvSpPr>
              <p:spPr>
                <a:xfrm>
                  <a:off x="7922572" y="3653550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8" name="群組 17"/>
                <p:cNvGrpSpPr/>
                <p:nvPr/>
              </p:nvGrpSpPr>
              <p:grpSpPr>
                <a:xfrm>
                  <a:off x="6793998" y="3088252"/>
                  <a:ext cx="939164" cy="838817"/>
                  <a:chOff x="6154994" y="432620"/>
                  <a:chExt cx="939164" cy="838817"/>
                </a:xfrm>
              </p:grpSpPr>
              <p:sp>
                <p:nvSpPr>
                  <p:cNvPr id="19" name="矩形 18"/>
                  <p:cNvSpPr/>
                  <p:nvPr/>
                </p:nvSpPr>
                <p:spPr>
                  <a:xfrm>
                    <a:off x="615499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628262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641026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653789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666553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679316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692080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704843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615499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628262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641026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>
                  <a:xfrm>
                    <a:off x="653789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666553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>
                  <a:xfrm>
                    <a:off x="679316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692080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>
                  <a:xfrm>
                    <a:off x="704843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615499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>
                  <a:xfrm>
                    <a:off x="628262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>
                  <a:xfrm>
                    <a:off x="641026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653789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666553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>
                  <a:xfrm>
                    <a:off x="679316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>
                  <a:xfrm>
                    <a:off x="692080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>
                  <a:xfrm>
                    <a:off x="704843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615499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628262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>
                  <a:xfrm>
                    <a:off x="641026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/>
                  <p:cNvSpPr/>
                  <p:nvPr/>
                </p:nvSpPr>
                <p:spPr>
                  <a:xfrm>
                    <a:off x="653789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666553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679316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692080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704843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615499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628262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641026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653789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666553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679316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692080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704843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615499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628262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641026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2" name="矩形 61"/>
                  <p:cNvSpPr/>
                  <p:nvPr/>
                </p:nvSpPr>
                <p:spPr>
                  <a:xfrm>
                    <a:off x="653789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666553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>
                    <a:off x="679316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>
                    <a:off x="692080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>
                  <a:xfrm>
                    <a:off x="704843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>
                  <a:xfrm>
                    <a:off x="615499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>
                    <a:off x="628262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641026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>
                    <a:off x="653789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666553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2" name="矩形 71"/>
                  <p:cNvSpPr/>
                  <p:nvPr/>
                </p:nvSpPr>
                <p:spPr>
                  <a:xfrm>
                    <a:off x="679316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692080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4" name="矩形 73"/>
                  <p:cNvSpPr/>
                  <p:nvPr/>
                </p:nvSpPr>
                <p:spPr>
                  <a:xfrm>
                    <a:off x="704843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615499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6" name="矩形 75"/>
                  <p:cNvSpPr/>
                  <p:nvPr/>
                </p:nvSpPr>
                <p:spPr>
                  <a:xfrm>
                    <a:off x="628262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641026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653789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666553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679316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692080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704843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1" name="橢圓 10"/>
              <p:cNvSpPr/>
              <p:nvPr/>
            </p:nvSpPr>
            <p:spPr>
              <a:xfrm>
                <a:off x="5997677" y="2271252"/>
                <a:ext cx="323443" cy="3146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8168379" y="2285818"/>
                <a:ext cx="323443" cy="3146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" name="直線單箭頭接點 3"/>
            <p:cNvCxnSpPr/>
            <p:nvPr/>
          </p:nvCxnSpPr>
          <p:spPr>
            <a:xfrm>
              <a:off x="8970544" y="3457947"/>
              <a:ext cx="0" cy="10666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 flipV="1">
              <a:off x="8962195" y="2933581"/>
              <a:ext cx="926736" cy="5309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直線單箭頭接點 5"/>
            <p:cNvCxnSpPr/>
            <p:nvPr/>
          </p:nvCxnSpPr>
          <p:spPr>
            <a:xfrm>
              <a:off x="8970544" y="3457948"/>
              <a:ext cx="966809" cy="460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8844946" y="463412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+Z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967585" y="38065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+Y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0041950" y="2706884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+X</a:t>
              </a:r>
              <a:endParaRPr lang="zh-TW" altLang="en-US" dirty="0"/>
            </a:p>
          </p:txBody>
        </p:sp>
      </p:grpSp>
      <p:pic>
        <p:nvPicPr>
          <p:cNvPr id="83" name="圖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9" y="855359"/>
            <a:ext cx="6399435" cy="53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1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e93ec38-9d3d-4ee9-a243-e2c16172a51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134" b="33940"/>
          <a:stretch/>
        </p:blipFill>
        <p:spPr>
          <a:xfrm>
            <a:off x="3475990" y="579119"/>
            <a:ext cx="5186567" cy="57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16" y="776903"/>
            <a:ext cx="6647110" cy="549959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7934630" y="2192593"/>
            <a:ext cx="1278195" cy="82591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656434" y="3018503"/>
            <a:ext cx="1632160" cy="82591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177548" y="2192593"/>
            <a:ext cx="825910" cy="82591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33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2f5ac77-7a04-42e5-a935-d398da7b05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731" b="33788"/>
          <a:stretch/>
        </p:blipFill>
        <p:spPr>
          <a:xfrm>
            <a:off x="3363278" y="447039"/>
            <a:ext cx="5404802" cy="5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41" y="1014104"/>
            <a:ext cx="6460910" cy="54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659cd3-0336-49b0-9342-b03b6efeca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556" r="18694"/>
          <a:stretch/>
        </p:blipFill>
        <p:spPr>
          <a:xfrm rot="5400000">
            <a:off x="3209790" y="677049"/>
            <a:ext cx="5557518" cy="53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2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42" y="483615"/>
            <a:ext cx="5944115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2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fa58c03-a407-4513-8416-a0195be3390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436" b="33638"/>
          <a:stretch/>
        </p:blipFill>
        <p:spPr>
          <a:xfrm>
            <a:off x="3383280" y="487680"/>
            <a:ext cx="5248738" cy="54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774" y="482589"/>
            <a:ext cx="6066046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5708d64-ffb1-4e44-a5bd-4cdf631386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889" b="21481"/>
          <a:stretch/>
        </p:blipFill>
        <p:spPr>
          <a:xfrm>
            <a:off x="3729673" y="284480"/>
            <a:ext cx="5282247" cy="61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FBD7DBC-B747-8560-CFB9-4DA9CF0DC61E}"/>
              </a:ext>
            </a:extLst>
          </p:cNvPr>
          <p:cNvSpPr txBox="1"/>
          <p:nvPr/>
        </p:nvSpPr>
        <p:spPr>
          <a:xfrm>
            <a:off x="1483630" y="1072743"/>
            <a:ext cx="104770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加速度感測器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(Accelerometer)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是一種能夠測量加速度的感測器。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由于大部分應用都受地球引力影響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我們也會稱為重力感測器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(G-Sensor)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它能夠把在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維空間所感測的加速度或所受到的重力拉扯大小轉換為數值輸出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上的加速度感測器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維方向的加速度或拉力轉化為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X, Y,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方向的值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X, Y, Z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的輸出數值約在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-300 ~ +300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在沒有加速的情況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而在加上加速的情況下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-2048 ~ 2047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773F5D2-A65F-95FB-CA67-D8FF1A940359}"/>
              </a:ext>
            </a:extLst>
          </p:cNvPr>
          <p:cNvSpPr txBox="1">
            <a:spLocks/>
          </p:cNvSpPr>
          <p:nvPr/>
        </p:nvSpPr>
        <p:spPr>
          <a:xfrm>
            <a:off x="1709199" y="199622"/>
            <a:ext cx="9745936" cy="1072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設計原理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7908CC-7D4B-AE06-665E-F142F9BB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603" y="3750399"/>
            <a:ext cx="2653048" cy="26888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729047-ECBF-AB3D-9821-D5F0E98DB2C0}"/>
              </a:ext>
            </a:extLst>
          </p:cNvPr>
          <p:cNvSpPr/>
          <p:nvPr/>
        </p:nvSpPr>
        <p:spPr>
          <a:xfrm>
            <a:off x="8716395" y="5391675"/>
            <a:ext cx="238259" cy="180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667CDE6-CB2E-0C74-565A-A9AC0AF8B40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648259" y="5481828"/>
            <a:ext cx="10681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240A3D-7394-FECB-2593-05F6106E6933}"/>
              </a:ext>
            </a:extLst>
          </p:cNvPr>
          <p:cNvSpPr txBox="1"/>
          <p:nvPr/>
        </p:nvSpPr>
        <p:spPr>
          <a:xfrm>
            <a:off x="6588524" y="52969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加速度計</a:t>
            </a:r>
          </a:p>
        </p:txBody>
      </p:sp>
    </p:spTree>
    <p:extLst>
      <p:ext uri="{BB962C8B-B14F-4D97-AF65-F5344CB8AC3E}">
        <p14:creationId xmlns:p14="http://schemas.microsoft.com/office/powerpoint/2010/main" val="1443538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28" y="248199"/>
            <a:ext cx="4206367" cy="62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930400" y="1554483"/>
            <a:ext cx="9448800" cy="3252070"/>
            <a:chOff x="3597700" y="2639568"/>
            <a:chExt cx="4720339" cy="1208850"/>
          </a:xfrm>
        </p:grpSpPr>
        <p:cxnSp>
          <p:nvCxnSpPr>
            <p:cNvPr id="3" name="直線接點 2"/>
            <p:cNvCxnSpPr>
              <a:endCxn id="4" idx="1"/>
            </p:cNvCxnSpPr>
            <p:nvPr/>
          </p:nvCxnSpPr>
          <p:spPr>
            <a:xfrm>
              <a:off x="4798339" y="3201776"/>
              <a:ext cx="115037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5948713" y="3010047"/>
              <a:ext cx="45719" cy="38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400"/>
            </a:p>
          </p:txBody>
        </p:sp>
        <p:sp>
          <p:nvSpPr>
            <p:cNvPr id="5" name="矩形 4"/>
            <p:cNvSpPr/>
            <p:nvPr/>
          </p:nvSpPr>
          <p:spPr>
            <a:xfrm>
              <a:off x="4748074" y="3010047"/>
              <a:ext cx="45719" cy="38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400"/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5994432" y="3201776"/>
              <a:ext cx="115037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3597700" y="3201776"/>
              <a:ext cx="115037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121946" y="3010047"/>
              <a:ext cx="45719" cy="38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400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7167665" y="3201776"/>
              <a:ext cx="115037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5797870" y="3462528"/>
              <a:ext cx="267632" cy="343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dirty="0"/>
                <a:t>0</a:t>
              </a:r>
              <a:endParaRPr lang="zh-TW" altLang="en-US" sz="5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899803" y="3462528"/>
              <a:ext cx="618387" cy="343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dirty="0"/>
                <a:t>200</a:t>
              </a:r>
              <a:endParaRPr lang="zh-TW" altLang="en-US" sz="54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525931" y="3505200"/>
              <a:ext cx="724095" cy="343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dirty="0"/>
                <a:t>-200</a:t>
              </a:r>
              <a:endParaRPr lang="zh-TW" altLang="en-US" sz="5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017264" y="2639568"/>
              <a:ext cx="252416" cy="343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dirty="0"/>
                <a:t>?</a:t>
              </a:r>
              <a:endParaRPr lang="zh-TW" altLang="en-US" sz="54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596818" y="2639568"/>
              <a:ext cx="252416" cy="343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dirty="0"/>
                <a:t>?</a:t>
              </a:r>
              <a:endParaRPr lang="zh-TW" alt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61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 rot="5400000">
            <a:off x="2265680" y="2405687"/>
            <a:ext cx="6725920" cy="2178706"/>
            <a:chOff x="3597700" y="2639568"/>
            <a:chExt cx="4720339" cy="1183212"/>
          </a:xfrm>
        </p:grpSpPr>
        <p:cxnSp>
          <p:nvCxnSpPr>
            <p:cNvPr id="3" name="直線接點 2"/>
            <p:cNvCxnSpPr>
              <a:endCxn id="4" idx="1"/>
            </p:cNvCxnSpPr>
            <p:nvPr/>
          </p:nvCxnSpPr>
          <p:spPr>
            <a:xfrm>
              <a:off x="4798339" y="3201776"/>
              <a:ext cx="115037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5948713" y="3010047"/>
              <a:ext cx="45719" cy="38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/>
            </a:p>
          </p:txBody>
        </p:sp>
        <p:sp>
          <p:nvSpPr>
            <p:cNvPr id="5" name="矩形 4"/>
            <p:cNvSpPr/>
            <p:nvPr/>
          </p:nvSpPr>
          <p:spPr>
            <a:xfrm>
              <a:off x="4748074" y="3010047"/>
              <a:ext cx="45719" cy="38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/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5994432" y="3201776"/>
              <a:ext cx="115037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3597700" y="3201776"/>
              <a:ext cx="115037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121946" y="3010047"/>
              <a:ext cx="45719" cy="38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7167665" y="3201776"/>
              <a:ext cx="115037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5797870" y="3462528"/>
              <a:ext cx="275852" cy="31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0</a:t>
              </a:r>
              <a:endParaRPr lang="zh-TW" altLang="en-US" sz="32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899803" y="3462528"/>
              <a:ext cx="568354" cy="31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200</a:t>
              </a:r>
              <a:endParaRPr lang="zh-TW" altLang="en-US" sz="32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525931" y="3505200"/>
              <a:ext cx="656105" cy="31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-200</a:t>
              </a:r>
              <a:endParaRPr lang="zh-TW" altLang="en-US" sz="32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017264" y="2639568"/>
              <a:ext cx="263477" cy="31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?</a:t>
              </a:r>
              <a:endParaRPr lang="zh-TW" altLang="en-US" sz="32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596818" y="2639568"/>
              <a:ext cx="263477" cy="31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?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876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953572" y="21887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進階邏輯</a:t>
            </a:r>
          </a:p>
        </p:txBody>
      </p:sp>
      <p:pic>
        <p:nvPicPr>
          <p:cNvPr id="3" name="369714a7-d6cb-4c59-946e-fc95cd7008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148" b="11852"/>
          <a:stretch/>
        </p:blipFill>
        <p:spPr>
          <a:xfrm>
            <a:off x="3373258" y="1229360"/>
            <a:ext cx="5058727" cy="50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0" y="94321"/>
            <a:ext cx="3330229" cy="6492803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625815"/>
              </p:ext>
            </p:extLst>
          </p:nvPr>
        </p:nvGraphicFramePr>
        <p:xfrm>
          <a:off x="500063" y="4422775"/>
          <a:ext cx="2828925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3" imgW="795255" imgH="523875" progId="Package">
                  <p:embed/>
                </p:oleObj>
              </mc:Choice>
              <mc:Fallback>
                <p:oleObj name="封裝程式殼層物件" showAsIcon="1" r:id="rId3" imgW="795255" imgH="52387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063" y="4422775"/>
                        <a:ext cx="2828925" cy="186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4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03DFF-F8FC-B889-8864-3A42A3C9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909" y="92622"/>
            <a:ext cx="9537111" cy="1325563"/>
          </a:xfrm>
        </p:spPr>
        <p:txBody>
          <a:bodyPr/>
          <a:lstStyle/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（重力感應器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198A88-FD48-329E-6B23-483F37B32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736" y="1418185"/>
            <a:ext cx="9934514" cy="515939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手機和平板電腦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通常被用於手機和平板電腦中，以實現自動旋轉螢幕功能。這使得設備能夠識別其方向，從而自動調整螢幕的顯示方向。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遊戲控制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：許多手機和平板電腦遊戲使用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來實現動作感應或傾斜控制，玩家可以通過傾斜設備來操控遊戲中的物體或角色。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汽車安全系統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：在汽車中，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可以用於觸發安全系統，如氣囊部署。當汽車受到碰撞或撞擊時，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可以檢測到加速度變化，從而啟動相應的安全措施。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運動追踪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：一些健身追踪器和智能手錶使用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來監測使用者的運動和活動。通過檢測加速度的變化，這些設備可以記錄步數、距離、速度和活動強度等數據。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手持設備姿態控制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：一些手持設備，如遙控器或游戲手柄，可以使用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來檢測它們的姿態，這樣使用者可以通過傾斜或轉動設備來控制操作。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屏幕方向鎖定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：在某些應用中，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可用於鎖定屏幕的方向，以防止屏幕在不需要旋轉時自動旋轉。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姿勢控制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：在虛擬現實（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）和增強現實（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）應用中，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可以用於追踪使用者的頭部姿勢，從而實現更真實的虛擬體驗。</a:t>
            </a:r>
          </a:p>
        </p:txBody>
      </p:sp>
    </p:spTree>
    <p:extLst>
      <p:ext uri="{BB962C8B-B14F-4D97-AF65-F5344CB8AC3E}">
        <p14:creationId xmlns:p14="http://schemas.microsoft.com/office/powerpoint/2010/main" val="220610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/>
        </p:nvGrpSpPr>
        <p:grpSpPr>
          <a:xfrm>
            <a:off x="7450497" y="574888"/>
            <a:ext cx="3835316" cy="3735092"/>
            <a:chOff x="6626942" y="1268362"/>
            <a:chExt cx="3835316" cy="3735092"/>
          </a:xfrm>
        </p:grpSpPr>
        <p:grpSp>
          <p:nvGrpSpPr>
            <p:cNvPr id="80" name="群組 79"/>
            <p:cNvGrpSpPr/>
            <p:nvPr/>
          </p:nvGrpSpPr>
          <p:grpSpPr>
            <a:xfrm>
              <a:off x="6626942" y="1268362"/>
              <a:ext cx="2762865" cy="2517058"/>
              <a:chOff x="5850194" y="2153265"/>
              <a:chExt cx="2762865" cy="2517058"/>
            </a:xfrm>
            <a:scene3d>
              <a:camera prst="isometricTopUp"/>
              <a:lightRig rig="threePt" dir="t"/>
            </a:scene3d>
          </p:grpSpPr>
          <p:grpSp>
            <p:nvGrpSpPr>
              <p:cNvPr id="77" name="群組 76"/>
              <p:cNvGrpSpPr/>
              <p:nvPr/>
            </p:nvGrpSpPr>
            <p:grpSpPr>
              <a:xfrm>
                <a:off x="5850194" y="2153265"/>
                <a:ext cx="2762865" cy="2517058"/>
                <a:chOff x="5850194" y="2153265"/>
                <a:chExt cx="2762865" cy="2517058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5850194" y="2153265"/>
                  <a:ext cx="2762865" cy="251705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n w="38100"/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圓角矩形 6"/>
                <p:cNvSpPr/>
                <p:nvPr/>
              </p:nvSpPr>
              <p:spPr>
                <a:xfrm>
                  <a:off x="6321120" y="3041365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圓角矩形 7"/>
                <p:cNvSpPr/>
                <p:nvPr/>
              </p:nvSpPr>
              <p:spPr>
                <a:xfrm>
                  <a:off x="7922572" y="3047634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圓角矩形 8"/>
                <p:cNvSpPr/>
                <p:nvPr/>
              </p:nvSpPr>
              <p:spPr>
                <a:xfrm>
                  <a:off x="6349318" y="3653550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7922572" y="3653550"/>
                  <a:ext cx="245807" cy="24580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76" name="群組 75"/>
                <p:cNvGrpSpPr/>
                <p:nvPr/>
              </p:nvGrpSpPr>
              <p:grpSpPr>
                <a:xfrm>
                  <a:off x="6793998" y="3088252"/>
                  <a:ext cx="939164" cy="838817"/>
                  <a:chOff x="6154994" y="432620"/>
                  <a:chExt cx="939164" cy="838817"/>
                </a:xfrm>
              </p:grpSpPr>
              <p:sp>
                <p:nvSpPr>
                  <p:cNvPr id="11" name="矩形 10"/>
                  <p:cNvSpPr/>
                  <p:nvPr/>
                </p:nvSpPr>
                <p:spPr>
                  <a:xfrm>
                    <a:off x="615499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628262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" name="矩形 12"/>
                  <p:cNvSpPr/>
                  <p:nvPr/>
                </p:nvSpPr>
                <p:spPr>
                  <a:xfrm>
                    <a:off x="641026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653789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矩形 15"/>
                  <p:cNvSpPr/>
                  <p:nvPr/>
                </p:nvSpPr>
                <p:spPr>
                  <a:xfrm>
                    <a:off x="666553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679316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6920804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7048439" y="43262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615499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628262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641026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653789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666553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679316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6920804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7048439" y="54120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615499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628262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>
                  <a:xfrm>
                    <a:off x="641026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653789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>
                  <a:xfrm>
                    <a:off x="666553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679316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>
                  <a:xfrm>
                    <a:off x="6920804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7048439" y="649790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>
                  <a:xfrm>
                    <a:off x="615499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>
                  <a:xfrm>
                    <a:off x="628262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641026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653789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>
                  <a:xfrm>
                    <a:off x="666553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>
                  <a:xfrm>
                    <a:off x="679316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>
                  <a:xfrm>
                    <a:off x="6920804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7048439" y="758375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615499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>
                  <a:xfrm>
                    <a:off x="628262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/>
                  <p:cNvSpPr/>
                  <p:nvPr/>
                </p:nvSpPr>
                <p:spPr>
                  <a:xfrm>
                    <a:off x="641026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653789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666553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679316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6920804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7048439" y="86966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615499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628262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641026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653789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666553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679316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6920804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7048439" y="97825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615499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628262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2" name="矩形 61"/>
                  <p:cNvSpPr/>
                  <p:nvPr/>
                </p:nvSpPr>
                <p:spPr>
                  <a:xfrm>
                    <a:off x="641026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653789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>
                    <a:off x="666553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>
                    <a:off x="679316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>
                  <a:xfrm>
                    <a:off x="6920804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>
                  <a:xfrm>
                    <a:off x="7048439" y="1086836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>
                    <a:off x="615499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628262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>
                    <a:off x="641026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653789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2" name="矩形 71"/>
                  <p:cNvSpPr/>
                  <p:nvPr/>
                </p:nvSpPr>
                <p:spPr>
                  <a:xfrm>
                    <a:off x="666553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679316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4" name="矩形 73"/>
                  <p:cNvSpPr/>
                  <p:nvPr/>
                </p:nvSpPr>
                <p:spPr>
                  <a:xfrm>
                    <a:off x="6920804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7048439" y="1195421"/>
                    <a:ext cx="45719" cy="7601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78" name="橢圓 77"/>
              <p:cNvSpPr/>
              <p:nvPr/>
            </p:nvSpPr>
            <p:spPr>
              <a:xfrm>
                <a:off x="5997677" y="2271252"/>
                <a:ext cx="323443" cy="3146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/>
              <p:cNvSpPr/>
              <p:nvPr/>
            </p:nvSpPr>
            <p:spPr>
              <a:xfrm>
                <a:off x="8168379" y="2285818"/>
                <a:ext cx="323443" cy="31463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82" name="直線單箭頭接點 81"/>
            <p:cNvCxnSpPr/>
            <p:nvPr/>
          </p:nvCxnSpPr>
          <p:spPr>
            <a:xfrm>
              <a:off x="8970544" y="3457947"/>
              <a:ext cx="0" cy="10666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 flipV="1">
              <a:off x="8962195" y="2933581"/>
              <a:ext cx="926736" cy="5309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>
              <a:off x="8970544" y="3457948"/>
              <a:ext cx="966809" cy="460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字方塊 92"/>
            <p:cNvSpPr txBox="1"/>
            <p:nvPr/>
          </p:nvSpPr>
          <p:spPr>
            <a:xfrm>
              <a:off x="8844946" y="463412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+Z</a:t>
              </a:r>
              <a:endParaRPr lang="zh-TW" altLang="en-US" dirty="0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9967585" y="38065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+Y</a:t>
              </a:r>
              <a:endParaRPr lang="zh-TW" altLang="en-US" dirty="0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10041950" y="2706884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+X</a:t>
              </a:r>
              <a:endParaRPr lang="zh-TW" altLang="en-US" dirty="0"/>
            </a:p>
          </p:txBody>
        </p:sp>
      </p:grpSp>
      <p:sp>
        <p:nvSpPr>
          <p:cNvPr id="99" name="文字方塊 98"/>
          <p:cNvSpPr txBox="1"/>
          <p:nvPr/>
        </p:nvSpPr>
        <p:spPr>
          <a:xfrm>
            <a:off x="5341321" y="4480802"/>
            <a:ext cx="63612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from machine import accelerometer as </a:t>
            </a:r>
            <a:r>
              <a:rPr lang="en-US" altLang="zh-TW" sz="2800" dirty="0" err="1"/>
              <a:t>axl</a:t>
            </a:r>
            <a:endParaRPr lang="en-US" altLang="zh-TW" sz="2800" dirty="0"/>
          </a:p>
          <a:p>
            <a:r>
              <a:rPr lang="en-US" altLang="zh-TW" sz="2800" dirty="0"/>
              <a:t>print(</a:t>
            </a:r>
            <a:r>
              <a:rPr lang="en-US" altLang="zh-TW" sz="2800" dirty="0" err="1"/>
              <a:t>axl.get_x</a:t>
            </a:r>
            <a:r>
              <a:rPr lang="en-US" altLang="zh-TW" sz="2800" dirty="0"/>
              <a:t>())</a:t>
            </a:r>
          </a:p>
          <a:p>
            <a:r>
              <a:rPr lang="en-US" altLang="zh-TW" sz="2800" dirty="0"/>
              <a:t>print(</a:t>
            </a:r>
            <a:r>
              <a:rPr lang="en-US" altLang="zh-TW" sz="2800" dirty="0" err="1"/>
              <a:t>axl.get_y</a:t>
            </a:r>
            <a:r>
              <a:rPr lang="en-US" altLang="zh-TW" sz="2800" dirty="0"/>
              <a:t>())</a:t>
            </a:r>
          </a:p>
          <a:p>
            <a:r>
              <a:rPr lang="en-US" altLang="zh-TW" sz="2800" dirty="0"/>
              <a:t>print(</a:t>
            </a:r>
            <a:r>
              <a:rPr lang="en-US" altLang="zh-TW" sz="2800" dirty="0" err="1"/>
              <a:t>axl.get_z</a:t>
            </a:r>
            <a:r>
              <a:rPr lang="en-US" altLang="zh-TW" sz="2800" dirty="0"/>
              <a:t>())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3F9B51-E194-B784-DAB4-695FE094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79" y="-3496"/>
            <a:ext cx="3696195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1322C9-3AC1-47E7-88AD-B04E9CE8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11" y="4951027"/>
            <a:ext cx="1333227" cy="15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6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11" y="183448"/>
            <a:ext cx="6550101" cy="2412267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170039" y="1288024"/>
            <a:ext cx="707736" cy="3637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75" y="1152072"/>
            <a:ext cx="2078749" cy="4914431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1101026" y="5653549"/>
            <a:ext cx="776749" cy="4129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67" y="2912167"/>
            <a:ext cx="2530913" cy="31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8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8" y="1709769"/>
            <a:ext cx="11684677" cy="376451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80337" y="2217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震動檢測</a:t>
            </a:r>
          </a:p>
        </p:txBody>
      </p:sp>
    </p:spTree>
    <p:extLst>
      <p:ext uri="{BB962C8B-B14F-4D97-AF65-F5344CB8AC3E}">
        <p14:creationId xmlns:p14="http://schemas.microsoft.com/office/powerpoint/2010/main" val="87298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70" y="1185248"/>
            <a:ext cx="11410729" cy="45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99" y="1022816"/>
            <a:ext cx="4044895" cy="29392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57" y="1022816"/>
            <a:ext cx="4107705" cy="293929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622" y="3962107"/>
            <a:ext cx="3263143" cy="25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1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cd788b6-cbde-4e6f-8ef3-3a68940f7b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551" b="29190"/>
          <a:stretch/>
        </p:blipFill>
        <p:spPr>
          <a:xfrm>
            <a:off x="3180398" y="386080"/>
            <a:ext cx="5159573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10894</TotalTime>
  <Words>505</Words>
  <Application>Microsoft Office PowerPoint</Application>
  <PresentationFormat>寬螢幕</PresentationFormat>
  <Paragraphs>43</Paragraphs>
  <Slides>24</Slides>
  <Notes>1</Notes>
  <HiddenSlides>0</HiddenSlides>
  <MMClips>7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王漢宗中古印簡</vt:lpstr>
      <vt:lpstr>微軟正黑體</vt:lpstr>
      <vt:lpstr>Arial</vt:lpstr>
      <vt:lpstr>Calibri</vt:lpstr>
      <vt:lpstr>Calibri Light</vt:lpstr>
      <vt:lpstr>Office 佈景主題</vt:lpstr>
      <vt:lpstr>封裝</vt:lpstr>
      <vt:lpstr>PowerPoint 簡報</vt:lpstr>
      <vt:lpstr>PowerPoint 簡報</vt:lpstr>
      <vt:lpstr>G-Sensor（重力感應器)的應用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Darren Chao</cp:lastModifiedBy>
  <cp:revision>1033</cp:revision>
  <dcterms:created xsi:type="dcterms:W3CDTF">2020-08-17T09:45:41Z</dcterms:created>
  <dcterms:modified xsi:type="dcterms:W3CDTF">2024-03-25T16:02:44Z</dcterms:modified>
</cp:coreProperties>
</file>